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984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147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62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1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2935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Film Search Engine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264337"/>
            <a:ext cx="7556421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Natural-Language Movie Discovery, Built for Speed &amp; Precision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34863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Local, zero-cost movie search engine that understands natural language and returns results in under seconds.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573B36-46DC-45E2-A4C6-49F066AE4F07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6400"/>
            <a:ext cx="6587966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Performance &amp; Future Roadmap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709738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Current Performance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35875"/>
            <a:ext cx="4735354" cy="26517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078968"/>
            <a:ext cx="6313884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Sub-2s queries, ~280MB memory, offline-ready with persisted indexes. First run warms up model; later queries use cached artifacts.</a:t>
            </a: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30346" y="1709738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What's Next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700486" y="2491026"/>
            <a:ext cx="170021" cy="1078111"/>
          </a:xfrm>
          <a:prstGeom prst="roundRect">
            <a:avLst>
              <a:gd name="adj" fmla="val 4202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7530346" y="2379345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7862" y="2506980"/>
            <a:ext cx="255151" cy="25515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10669" y="2405896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Near-Term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8210669" y="2854881"/>
            <a:ext cx="563356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Smart search combines keyword and AI matching, adds filters, caches queries, and even offers a ‘More Like This’ option.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7955637" y="3994428"/>
            <a:ext cx="170021" cy="1078111"/>
          </a:xfrm>
          <a:prstGeom prst="roundRect">
            <a:avLst>
              <a:gd name="adj" fmla="val 4202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7785497" y="3882747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3013" y="4010382"/>
            <a:ext cx="255151" cy="25515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465820" y="3909298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Mid-Term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8465820" y="4358283"/>
            <a:ext cx="537841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Personalized recommendations, smarter ranking, and support for multiple languages.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8210788" y="5497830"/>
            <a:ext cx="170021" cy="1078111"/>
          </a:xfrm>
          <a:prstGeom prst="roundRect">
            <a:avLst>
              <a:gd name="adj" fmla="val 4202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3"/>
          <p:cNvSpPr/>
          <p:nvPr/>
        </p:nvSpPr>
        <p:spPr>
          <a:xfrm>
            <a:off x="8040648" y="5386149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68164" y="5513784"/>
            <a:ext cx="255151" cy="25515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720971" y="5412700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Long-Term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8720971" y="5861685"/>
            <a:ext cx="512325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Scalable infrastructure for millions of movies using advanced vector search and GPU acceleration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793790" y="6958727"/>
            <a:ext cx="130428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Current limits: typo sensitivity, no personalization, single-node scaling. Mitigated with caching and upgrades, with a clear path to enterprise scale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3497E5-2012-4BD8-89CC-CE7C5DFC31FA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F0D25D-B5F0-8B52-9E49-149C7A484231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FE7320D9-16A8-0193-9F7D-6131A1181705}"/>
              </a:ext>
            </a:extLst>
          </p:cNvPr>
          <p:cNvSpPr/>
          <p:nvPr/>
        </p:nvSpPr>
        <p:spPr>
          <a:xfrm>
            <a:off x="793790" y="726400"/>
            <a:ext cx="6587966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Standard Questionnaires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847ECE-3161-61DC-FAA5-9B2488ECAC5C}"/>
              </a:ext>
            </a:extLst>
          </p:cNvPr>
          <p:cNvGrpSpPr/>
          <p:nvPr/>
        </p:nvGrpSpPr>
        <p:grpSpPr>
          <a:xfrm>
            <a:off x="793791" y="1536344"/>
            <a:ext cx="6521410" cy="6172260"/>
            <a:chOff x="793791" y="1536344"/>
            <a:chExt cx="6521410" cy="6172260"/>
          </a:xfrm>
        </p:grpSpPr>
        <p:sp>
          <p:nvSpPr>
            <p:cNvPr id="4" name="Shape 4">
              <a:extLst>
                <a:ext uri="{FF2B5EF4-FFF2-40B4-BE49-F238E27FC236}">
                  <a16:creationId xmlns:a16="http://schemas.microsoft.com/office/drawing/2014/main" id="{6154DF87-D1CE-755A-3D20-FE211F10A9DF}"/>
                </a:ext>
              </a:extLst>
            </p:cNvPr>
            <p:cNvSpPr/>
            <p:nvPr/>
          </p:nvSpPr>
          <p:spPr>
            <a:xfrm>
              <a:off x="793791" y="1536344"/>
              <a:ext cx="6521410" cy="6172260"/>
            </a:xfrm>
            <a:prstGeom prst="roundRect">
              <a:avLst>
                <a:gd name="adj" fmla="val 3439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 5">
              <a:extLst>
                <a:ext uri="{FF2B5EF4-FFF2-40B4-BE49-F238E27FC236}">
                  <a16:creationId xmlns:a16="http://schemas.microsoft.com/office/drawing/2014/main" id="{8004774F-4632-F313-863C-E01EDF824A0F}"/>
                </a:ext>
              </a:extLst>
            </p:cNvPr>
            <p:cNvSpPr/>
            <p:nvPr/>
          </p:nvSpPr>
          <p:spPr>
            <a:xfrm>
              <a:off x="2789278" y="1727253"/>
              <a:ext cx="2530435" cy="3162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50"/>
                </a:lnSpc>
                <a:buNone/>
              </a:pPr>
              <a:r>
                <a:rPr lang="en-US" sz="195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Technical Queries</a:t>
              </a:r>
              <a:endParaRPr lang="en-US" sz="19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 9">
              <a:extLst>
                <a:ext uri="{FF2B5EF4-FFF2-40B4-BE49-F238E27FC236}">
                  <a16:creationId xmlns:a16="http://schemas.microsoft.com/office/drawing/2014/main" id="{26E10165-68FC-5E20-371F-88A07A7AC95F}"/>
                </a:ext>
              </a:extLst>
            </p:cNvPr>
            <p:cNvSpPr/>
            <p:nvPr/>
          </p:nvSpPr>
          <p:spPr>
            <a:xfrm>
              <a:off x="914091" y="2433551"/>
              <a:ext cx="6277543" cy="953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Can we support hybrid search with reranking?</a:t>
              </a:r>
            </a:p>
            <a:p>
              <a:pPr lvl="1">
                <a:lnSpc>
                  <a:spcPts val="2400"/>
                </a:lnSpc>
                <a:buSzPct val="100000"/>
              </a:pPr>
              <a:r>
                <a:rPr lang="en-US" sz="14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A: 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Yes, by combining keyword and AI search, then refining top results with a lightweight model for better accuracy..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 9">
              <a:extLst>
                <a:ext uri="{FF2B5EF4-FFF2-40B4-BE49-F238E27FC236}">
                  <a16:creationId xmlns:a16="http://schemas.microsoft.com/office/drawing/2014/main" id="{A98B2937-B611-C1FD-DF96-501256794EFB}"/>
                </a:ext>
              </a:extLst>
            </p:cNvPr>
            <p:cNvSpPr/>
            <p:nvPr/>
          </p:nvSpPr>
          <p:spPr>
            <a:xfrm>
              <a:off x="914091" y="3697121"/>
              <a:ext cx="6277543" cy="109816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How would we scale to millions of items ?</a:t>
              </a:r>
            </a:p>
            <a:p>
              <a:pPr lvl="1">
                <a:lnSpc>
                  <a:spcPts val="2400"/>
                </a:lnSpc>
                <a:buSzPct val="100000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A: By using advanced vector databases and sharding for distributed search, ensuring high accuracy with low latency..</a:t>
              </a:r>
            </a:p>
          </p:txBody>
        </p:sp>
        <p:sp>
          <p:nvSpPr>
            <p:cNvPr id="10" name="Text 9">
              <a:extLst>
                <a:ext uri="{FF2B5EF4-FFF2-40B4-BE49-F238E27FC236}">
                  <a16:creationId xmlns:a16="http://schemas.microsoft.com/office/drawing/2014/main" id="{F8A9D35E-2061-46FE-B38F-A190513A169B}"/>
                </a:ext>
              </a:extLst>
            </p:cNvPr>
            <p:cNvSpPr/>
            <p:nvPr/>
          </p:nvSpPr>
          <p:spPr>
            <a:xfrm>
              <a:off x="914091" y="4914931"/>
              <a:ext cx="6277543" cy="117571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How can we improve parsing robustness ?</a:t>
              </a:r>
            </a:p>
            <a:p>
              <a:pPr lvl="1">
                <a:lnSpc>
                  <a:spcPts val="2400"/>
                </a:lnSpc>
                <a:buSzPct val="100000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A: By adding curated dictionaries, smarter entity recognition, better patterns, and multilingual support..</a:t>
              </a:r>
            </a:p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 9">
              <a:extLst>
                <a:ext uri="{FF2B5EF4-FFF2-40B4-BE49-F238E27FC236}">
                  <a16:creationId xmlns:a16="http://schemas.microsoft.com/office/drawing/2014/main" id="{489B384D-35D9-EE5A-0E67-ABA1238FB7A4}"/>
                </a:ext>
              </a:extLst>
            </p:cNvPr>
            <p:cNvSpPr/>
            <p:nvPr/>
          </p:nvSpPr>
          <p:spPr>
            <a:xfrm>
              <a:off x="914091" y="6163010"/>
              <a:ext cx="6277543" cy="12073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What metrics will we track?</a:t>
              </a:r>
            </a:p>
            <a:p>
              <a:pPr lvl="1">
                <a:lnSpc>
                  <a:spcPts val="2400"/>
                </a:lnSpc>
                <a:buSzPct val="100000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A: Latency, errors, and engagement, plus tracing and quality alerts for full observability.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D156DF-FDA9-2AD3-E7FD-9FA55F986C4C}"/>
              </a:ext>
            </a:extLst>
          </p:cNvPr>
          <p:cNvGrpSpPr/>
          <p:nvPr/>
        </p:nvGrpSpPr>
        <p:grpSpPr>
          <a:xfrm>
            <a:off x="7650313" y="1536344"/>
            <a:ext cx="6521410" cy="6172260"/>
            <a:chOff x="7650313" y="1536344"/>
            <a:chExt cx="6521410" cy="6172260"/>
          </a:xfrm>
        </p:grpSpPr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F9445244-152E-DDFF-CFD6-CAAD7BFF1143}"/>
                </a:ext>
              </a:extLst>
            </p:cNvPr>
            <p:cNvSpPr/>
            <p:nvPr/>
          </p:nvSpPr>
          <p:spPr>
            <a:xfrm>
              <a:off x="7650313" y="1536344"/>
              <a:ext cx="6521410" cy="6172260"/>
            </a:xfrm>
            <a:prstGeom prst="roundRect">
              <a:avLst>
                <a:gd name="adj" fmla="val 3439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 5">
              <a:extLst>
                <a:ext uri="{FF2B5EF4-FFF2-40B4-BE49-F238E27FC236}">
                  <a16:creationId xmlns:a16="http://schemas.microsoft.com/office/drawing/2014/main" id="{B9AEB283-45F9-6D61-BAC2-5679EB5CAE5E}"/>
                </a:ext>
              </a:extLst>
            </p:cNvPr>
            <p:cNvSpPr/>
            <p:nvPr/>
          </p:nvSpPr>
          <p:spPr>
            <a:xfrm>
              <a:off x="9645800" y="1727253"/>
              <a:ext cx="2530435" cy="3162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50"/>
                </a:lnSpc>
                <a:buNone/>
              </a:pPr>
              <a:r>
                <a:rPr lang="en-US" sz="195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Business Queries</a:t>
              </a:r>
              <a:endParaRPr lang="en-US" sz="19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9">
              <a:extLst>
                <a:ext uri="{FF2B5EF4-FFF2-40B4-BE49-F238E27FC236}">
                  <a16:creationId xmlns:a16="http://schemas.microsoft.com/office/drawing/2014/main" id="{D8A0DB90-A8E0-1BA0-8FDD-A3289CC54532}"/>
                </a:ext>
              </a:extLst>
            </p:cNvPr>
            <p:cNvSpPr/>
            <p:nvPr/>
          </p:nvSpPr>
          <p:spPr>
            <a:xfrm>
              <a:off x="7815648" y="2433551"/>
              <a:ext cx="6190735" cy="953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Can it personalize results for users (preferences, watch history)?</a:t>
              </a:r>
            </a:p>
            <a:p>
              <a:pPr lvl="1">
                <a:lnSpc>
                  <a:spcPts val="2400"/>
                </a:lnSpc>
                <a:buSzPct val="100000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A: Yes, by using a reranking engine that learns from watch history and behavior to boost engagement while keeping relevance intact.</a:t>
              </a:r>
            </a:p>
          </p:txBody>
        </p:sp>
        <p:sp>
          <p:nvSpPr>
            <p:cNvPr id="13" name="Text 9">
              <a:extLst>
                <a:ext uri="{FF2B5EF4-FFF2-40B4-BE49-F238E27FC236}">
                  <a16:creationId xmlns:a16="http://schemas.microsoft.com/office/drawing/2014/main" id="{FAF11AEA-19DC-D3D3-F5D0-ACB57B3B71C3}"/>
                </a:ext>
              </a:extLst>
            </p:cNvPr>
            <p:cNvSpPr/>
            <p:nvPr/>
          </p:nvSpPr>
          <p:spPr>
            <a:xfrm>
              <a:off x="7821827" y="3715593"/>
              <a:ext cx="6190735" cy="953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Will it support more languages and casual phrasing?</a:t>
              </a:r>
            </a:p>
            <a:p>
              <a:pPr lvl="1">
                <a:lnSpc>
                  <a:spcPts val="2400"/>
                </a:lnSpc>
                <a:buSzPct val="100000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A: Yes, by adding multilingual capability with language detection and localized taxonomies for a consistent global experience.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 9">
              <a:extLst>
                <a:ext uri="{FF2B5EF4-FFF2-40B4-BE49-F238E27FC236}">
                  <a16:creationId xmlns:a16="http://schemas.microsoft.com/office/drawing/2014/main" id="{6BF65568-40BB-49C5-74D0-D350E682C8FD}"/>
                </a:ext>
              </a:extLst>
            </p:cNvPr>
            <p:cNvSpPr/>
            <p:nvPr/>
          </p:nvSpPr>
          <p:spPr>
            <a:xfrm>
              <a:off x="7815647" y="4901312"/>
              <a:ext cx="6190735" cy="123341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Can it explain why a result was shown?</a:t>
              </a:r>
            </a:p>
            <a:p>
              <a:pPr lvl="1">
                <a:lnSpc>
                  <a:spcPts val="2400"/>
                </a:lnSpc>
                <a:buSzPct val="100000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A: Yes, by giving clear, human-readable reasons like score breakdowns and matched attributes to build trust and improve conversions.</a:t>
              </a:r>
            </a:p>
          </p:txBody>
        </p:sp>
        <p:sp>
          <p:nvSpPr>
            <p:cNvPr id="15" name="Text 9">
              <a:extLst>
                <a:ext uri="{FF2B5EF4-FFF2-40B4-BE49-F238E27FC236}">
                  <a16:creationId xmlns:a16="http://schemas.microsoft.com/office/drawing/2014/main" id="{2B731835-E275-A452-E64C-BD3F8D400594}"/>
                </a:ext>
              </a:extLst>
            </p:cNvPr>
            <p:cNvSpPr/>
            <p:nvPr/>
          </p:nvSpPr>
          <p:spPr>
            <a:xfrm>
              <a:off x="7821827" y="6171547"/>
              <a:ext cx="6190735" cy="11890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What does it take to move from demo to production?</a:t>
              </a:r>
            </a:p>
            <a:p>
              <a:pPr lvl="1">
                <a:lnSpc>
                  <a:spcPts val="2400"/>
                </a:lnSpc>
                <a:buSzPct val="100000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A: Scalable infrastructure, autoscaling with SLAs, full monitoring and security, plus cost optimization for efficiency.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620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2935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Q&amp;A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264337"/>
            <a:ext cx="7556421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Have any questions? Feel Free to ask !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573B36-46DC-45E2-A4C6-49F066AE4F07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453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3474" y="337054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The END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573B36-46DC-45E2-A4C6-49F066AE4F07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85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5280"/>
            <a:ext cx="1116925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The Problem: Keyword Search Falls Short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96515"/>
            <a:ext cx="4742736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Why Traditional Search Fails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269933"/>
            <a:ext cx="6244709" cy="2496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Keyword searches fail to capture intent - traditional systems just match words, not actors, genres, or time periods.</a:t>
            </a:r>
          </a:p>
          <a:p>
            <a:pPr>
              <a:lnSpc>
                <a:spcPts val="2850"/>
              </a:lnSpc>
            </a:pPr>
            <a:endParaRPr lang="en-US" sz="1750" dirty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Users expect natural-language movie searches with easy filters-no complex syntax, just queries like ‘funny films from early 2000s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62D6DD-4885-CA54-CA91-285952BF7E07}"/>
              </a:ext>
            </a:extLst>
          </p:cNvPr>
          <p:cNvGrpSpPr/>
          <p:nvPr/>
        </p:nvGrpSpPr>
        <p:grpSpPr>
          <a:xfrm>
            <a:off x="7569041" y="2624852"/>
            <a:ext cx="6244709" cy="2663666"/>
            <a:chOff x="7569041" y="2624852"/>
            <a:chExt cx="6244709" cy="2663666"/>
          </a:xfrm>
        </p:grpSpPr>
        <p:sp>
          <p:nvSpPr>
            <p:cNvPr id="6" name="Shape 4"/>
            <p:cNvSpPr/>
            <p:nvPr/>
          </p:nvSpPr>
          <p:spPr>
            <a:xfrm>
              <a:off x="7569041" y="2624852"/>
              <a:ext cx="6244709" cy="2663666"/>
            </a:xfrm>
            <a:prstGeom prst="roundRect">
              <a:avLst>
                <a:gd name="adj" fmla="val 6197"/>
              </a:avLst>
            </a:prstGeom>
            <a:solidFill>
              <a:srgbClr val="FFFFFF">
                <a:alpha val="95000"/>
              </a:srgbClr>
            </a:solidFill>
            <a:ln w="3048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Shape 5"/>
            <p:cNvSpPr/>
            <p:nvPr/>
          </p:nvSpPr>
          <p:spPr>
            <a:xfrm>
              <a:off x="7569041" y="2624852"/>
              <a:ext cx="121920" cy="2360771"/>
            </a:xfrm>
            <a:prstGeom prst="roundRect">
              <a:avLst>
                <a:gd name="adj" fmla="val 78139"/>
              </a:avLst>
            </a:prstGeom>
            <a:solidFill>
              <a:srgbClr val="007EBD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6"/>
            <p:cNvSpPr/>
            <p:nvPr/>
          </p:nvSpPr>
          <p:spPr>
            <a:xfrm>
              <a:off x="7948255" y="2882146"/>
              <a:ext cx="2977039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3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Common Use Cases</a:t>
              </a:r>
              <a:endParaRPr lang="en-US" sz="23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7948255" y="3349208"/>
              <a:ext cx="5638681" cy="57402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"</a:t>
              </a:r>
              <a:r>
                <a:rPr lang="en-US" sz="16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horror thriller films from the late 90s starring Keanu Reeves before 2000</a:t>
              </a:r>
              <a:r>
                <a:rPr lang="en-US" sz="175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"</a:t>
              </a:r>
              <a:endParaRPr lang="en-US" sz="17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7948255" y="4048824"/>
              <a:ext cx="5638681" cy="36290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>
                <a:lnSpc>
                  <a:spcPts val="2850"/>
                </a:lnSpc>
                <a:buSzPct val="100000"/>
                <a:buFontTx/>
                <a:buChar char="•"/>
              </a:pPr>
              <a:r>
                <a:rPr lang="en-US" sz="175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"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war drama movies about love in the mid 80s with Tom Cruise</a:t>
              </a:r>
              <a:r>
                <a:rPr lang="en-US" sz="1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”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7948255" y="4454315"/>
              <a:ext cx="5638681" cy="72169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6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"funny comedy films from 2010-2015 featuring Will Smith and directed by someone"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 10"/>
          <p:cNvSpPr/>
          <p:nvPr/>
        </p:nvSpPr>
        <p:spPr>
          <a:xfrm>
            <a:off x="7569040" y="5492710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Challenge: extract entities, parse date ranges, and enable semantic retrieval beyond keyword matching.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BA50EE-FC66-4BA2-AB65-4F5E7C1FFEA5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476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329" y="1421963"/>
            <a:ext cx="3560326" cy="444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System Architecture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B028EE3-A77C-57CA-E517-29CCD17949B5}"/>
              </a:ext>
            </a:extLst>
          </p:cNvPr>
          <p:cNvGrpSpPr/>
          <p:nvPr/>
        </p:nvGrpSpPr>
        <p:grpSpPr>
          <a:xfrm>
            <a:off x="4088606" y="2070259"/>
            <a:ext cx="6453187" cy="2421493"/>
            <a:chOff x="4088606" y="2070259"/>
            <a:chExt cx="6453187" cy="2421493"/>
          </a:xfrm>
        </p:grpSpPr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8606" y="2070259"/>
              <a:ext cx="6453187" cy="2421493"/>
            </a:xfrm>
            <a:prstGeom prst="rect">
              <a:avLst/>
            </a:prstGeom>
          </p:spPr>
        </p:pic>
        <p:pic>
          <p:nvPicPr>
            <p:cNvPr id="5" name="Image 2" descr="preencoded.png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99663" y="2687056"/>
              <a:ext cx="333328" cy="333328"/>
            </a:xfrm>
            <a:prstGeom prst="rect">
              <a:avLst/>
            </a:prstGeom>
          </p:spPr>
        </p:pic>
        <p:sp>
          <p:nvSpPr>
            <p:cNvPr id="6" name="Text 1"/>
            <p:cNvSpPr/>
            <p:nvPr/>
          </p:nvSpPr>
          <p:spPr>
            <a:xfrm>
              <a:off x="9302688" y="3899225"/>
              <a:ext cx="973318" cy="1968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Results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Image 3" descr="preencoded.png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79369" y="2687682"/>
              <a:ext cx="333328" cy="333328"/>
            </a:xfrm>
            <a:prstGeom prst="rect">
              <a:avLst/>
            </a:prstGeom>
          </p:spPr>
        </p:pic>
        <p:sp>
          <p:nvSpPr>
            <p:cNvPr id="8" name="Text 2"/>
            <p:cNvSpPr/>
            <p:nvPr/>
          </p:nvSpPr>
          <p:spPr>
            <a:xfrm>
              <a:off x="8076041" y="3899225"/>
              <a:ext cx="973317" cy="1968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Rank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Image 4" descr="preencoded.png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59389" y="2687682"/>
              <a:ext cx="333328" cy="333328"/>
            </a:xfrm>
            <a:prstGeom prst="rect">
              <a:avLst/>
            </a:prstGeom>
          </p:spPr>
        </p:pic>
        <p:sp>
          <p:nvSpPr>
            <p:cNvPr id="10" name="Text 3"/>
            <p:cNvSpPr/>
            <p:nvPr/>
          </p:nvSpPr>
          <p:spPr>
            <a:xfrm>
              <a:off x="6856061" y="3899225"/>
              <a:ext cx="973318" cy="1968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Search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Image 5" descr="preencoded.png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939409" y="2687682"/>
              <a:ext cx="333328" cy="333328"/>
            </a:xfrm>
            <a:prstGeom prst="rect">
              <a:avLst/>
            </a:prstGeom>
          </p:spPr>
        </p:pic>
        <p:sp>
          <p:nvSpPr>
            <p:cNvPr id="12" name="Text 4"/>
            <p:cNvSpPr/>
            <p:nvPr/>
          </p:nvSpPr>
          <p:spPr>
            <a:xfrm>
              <a:off x="5636080" y="3899225"/>
              <a:ext cx="973318" cy="1968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Understand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3" name="Image 6" descr="preencoded.png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712762" y="2687682"/>
              <a:ext cx="333328" cy="333328"/>
            </a:xfrm>
            <a:prstGeom prst="rect">
              <a:avLst/>
            </a:prstGeom>
          </p:spPr>
        </p:pic>
        <p:sp>
          <p:nvSpPr>
            <p:cNvPr id="14" name="Text 5"/>
            <p:cNvSpPr/>
            <p:nvPr/>
          </p:nvSpPr>
          <p:spPr>
            <a:xfrm>
              <a:off x="4389433" y="3899225"/>
              <a:ext cx="973318" cy="1968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Query Input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483D13-5DB3-747F-1701-337D9805C88B}"/>
              </a:ext>
            </a:extLst>
          </p:cNvPr>
          <p:cNvGrpSpPr/>
          <p:nvPr/>
        </p:nvGrpSpPr>
        <p:grpSpPr>
          <a:xfrm>
            <a:off x="730329" y="4695111"/>
            <a:ext cx="13184743" cy="2807613"/>
            <a:chOff x="730329" y="4695111"/>
            <a:chExt cx="13184743" cy="2807613"/>
          </a:xfrm>
        </p:grpSpPr>
        <p:sp>
          <p:nvSpPr>
            <p:cNvPr id="15" name="Text 6"/>
            <p:cNvSpPr/>
            <p:nvPr/>
          </p:nvSpPr>
          <p:spPr>
            <a:xfrm>
              <a:off x="730329" y="4695111"/>
              <a:ext cx="2136219" cy="26693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165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Core Components</a:t>
              </a:r>
              <a:endParaRPr lang="en-US" sz="16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Image 7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0329" y="5317927"/>
              <a:ext cx="2034421" cy="1257300"/>
            </a:xfrm>
            <a:prstGeom prst="rect">
              <a:avLst/>
            </a:prstGeom>
          </p:spPr>
        </p:pic>
        <p:sp>
          <p:nvSpPr>
            <p:cNvPr id="17" name="Text 7"/>
            <p:cNvSpPr/>
            <p:nvPr/>
          </p:nvSpPr>
          <p:spPr>
            <a:xfrm>
              <a:off x="730329" y="6710839"/>
              <a:ext cx="1780103" cy="22240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Parser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8"/>
            <p:cNvSpPr/>
            <p:nvPr/>
          </p:nvSpPr>
          <p:spPr>
            <a:xfrm>
              <a:off x="730329" y="7068860"/>
              <a:ext cx="4170283" cy="4338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700"/>
                </a:lnSpc>
                <a:buNone/>
              </a:pPr>
              <a:r>
                <a:rPr lang="en-US" sz="105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spaCy NER for person recognition, regex for decade parsing, synonym mapping</a:t>
              </a:r>
              <a:endParaRPr 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9" name="Image 8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238988" y="5317927"/>
              <a:ext cx="2034421" cy="1257300"/>
            </a:xfrm>
            <a:prstGeom prst="rect">
              <a:avLst/>
            </a:prstGeom>
          </p:spPr>
        </p:pic>
        <p:sp>
          <p:nvSpPr>
            <p:cNvPr id="20" name="Text 9"/>
            <p:cNvSpPr/>
            <p:nvPr/>
          </p:nvSpPr>
          <p:spPr>
            <a:xfrm>
              <a:off x="5238988" y="6710839"/>
              <a:ext cx="1780103" cy="22240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Embeddings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 10"/>
            <p:cNvSpPr/>
            <p:nvPr/>
          </p:nvSpPr>
          <p:spPr>
            <a:xfrm>
              <a:off x="5238988" y="7068860"/>
              <a:ext cx="4168854" cy="21693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00"/>
                </a:lnSpc>
                <a:buNone/>
              </a:pPr>
              <a:r>
                <a:rPr lang="en-US" sz="105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all-MiniLM-L6-v2 model generating 384-dim normalized vectors</a:t>
              </a:r>
              <a:endParaRPr 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" name="Image 9" descr="preencoded.pn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746218" y="5317927"/>
              <a:ext cx="2034421" cy="1257300"/>
            </a:xfrm>
            <a:prstGeom prst="rect">
              <a:avLst/>
            </a:prstGeom>
          </p:spPr>
        </p:pic>
        <p:sp>
          <p:nvSpPr>
            <p:cNvPr id="23" name="Text 11"/>
            <p:cNvSpPr/>
            <p:nvPr/>
          </p:nvSpPr>
          <p:spPr>
            <a:xfrm>
              <a:off x="9746218" y="6710839"/>
              <a:ext cx="1780103" cy="22240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50"/>
                </a:lnSpc>
                <a:buNone/>
              </a:pPr>
              <a:r>
                <a:rPr lang="en-US" sz="1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Search &amp; Serve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 12"/>
            <p:cNvSpPr/>
            <p:nvPr/>
          </p:nvSpPr>
          <p:spPr>
            <a:xfrm>
              <a:off x="9746218" y="7068860"/>
              <a:ext cx="4168854" cy="4338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700"/>
                </a:lnSpc>
                <a:buNone/>
              </a:pPr>
              <a:r>
                <a:rPr lang="en-US" sz="105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FAISS IndexFlatIP for vector search, FastAPI backend, Streamlit UI</a:t>
              </a:r>
              <a:endParaRPr 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4EB6631-F51A-4D4A-8C03-E92E72AA9E91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812" y="790218"/>
            <a:ext cx="10289858" cy="731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Data Pipeline: From Raw to Searchable</a:t>
            </a:r>
            <a:endParaRPr lang="en-US" sz="4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80812" y="1856780"/>
            <a:ext cx="223004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Petrona Light" pitchFamily="34" charset="-122"/>
                <a:cs typeface="Times New Roman" panose="02020603050405020304" pitchFamily="18" charset="0"/>
              </a:rPr>
              <a:t>01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80812" y="2205395"/>
            <a:ext cx="6422827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80812" y="2377797"/>
            <a:ext cx="2928223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Ingest Data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80812" y="2877503"/>
            <a:ext cx="6422827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Load ~10k movies from JSONL format with complete metadata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426642" y="1856780"/>
            <a:ext cx="223004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Petrona Light" pitchFamily="34" charset="-122"/>
                <a:cs typeface="Times New Roman" panose="02020603050405020304" pitchFamily="18" charset="0"/>
              </a:rPr>
              <a:t>02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426642" y="2205395"/>
            <a:ext cx="6422946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426642" y="2377797"/>
            <a:ext cx="2928223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Data Pre-Processing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426642" y="2877503"/>
            <a:ext cx="6422946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Lowercase, trim whitespace, map genre synonyms (sci-fi → Science Fiction)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80812" y="3981688"/>
            <a:ext cx="223004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Petrona Light" pitchFamily="34" charset="-122"/>
                <a:cs typeface="Times New Roman" panose="02020603050405020304" pitchFamily="18" charset="0"/>
              </a:rPr>
              <a:t>03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80812" y="4330303"/>
            <a:ext cx="6422827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80812" y="4502706"/>
            <a:ext cx="2928223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Weight &amp; Combine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80812" y="5002411"/>
            <a:ext cx="6422827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Build searchable text: title×3, genres×2, director×2, actors×2, overview×1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426642" y="3981688"/>
            <a:ext cx="223004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Petrona Light" pitchFamily="34" charset="-122"/>
                <a:cs typeface="Times New Roman" panose="02020603050405020304" pitchFamily="18" charset="0"/>
              </a:rPr>
              <a:t>04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426642" y="4330303"/>
            <a:ext cx="6422946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426642" y="4502706"/>
            <a:ext cx="2928223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Structure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426642" y="5002411"/>
            <a:ext cx="6422946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Output clean Movie objects with weighted searchable_text ready for embedding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80812" y="6134576"/>
            <a:ext cx="13068776" cy="931665"/>
          </a:xfrm>
          <a:prstGeom prst="roundRect">
            <a:avLst>
              <a:gd name="adj" fmla="val 7182"/>
            </a:avLst>
          </a:prstGeom>
          <a:solidFill>
            <a:srgbClr val="B3E5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16" y="6469618"/>
            <a:ext cx="278844" cy="223004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1505664" y="6413302"/>
            <a:ext cx="1212092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b="1" dirty="0">
                <a:solidFill>
                  <a:srgbClr val="000000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Weighting matters: repeating key fields like title and genre boosts their influence in embeddings for better matches.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3D9A1B-8D17-4EAF-862E-3B5F7169156C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1160"/>
            <a:ext cx="11224022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Query Understanding: Parsing Natural Language</a:t>
            </a:r>
            <a:endParaRPr lang="en-US"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25704"/>
            <a:ext cx="3794284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Extracting Intent from Text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397918"/>
            <a:ext cx="6961823" cy="2141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The parser converts natural language into structured components-identifying </a:t>
            </a: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who</a:t>
            </a: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(actors/directors), </a:t>
            </a: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when</a:t>
            </a: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(dates), and </a:t>
            </a: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what</a:t>
            </a: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(genres/themes).</a:t>
            </a:r>
          </a:p>
          <a:p>
            <a:pPr>
              <a:lnSpc>
                <a:spcPts val="2400"/>
              </a:lnSpc>
            </a:pPr>
            <a:endParaRPr lang="en-US" sz="1500" dirty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use </a:t>
            </a:r>
            <a:r>
              <a:rPr lang="en-US" sz="1500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spaCy</a:t>
            </a: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for entity recognition and fuzzy-match names, while regex handles date ranges like ‘90s,’ ‘early 2000s,’ or ‘before 2000.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496508"/>
            <a:ext cx="6961823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52612D-7688-D7CF-7C3D-2DF61AAE67B8}"/>
              </a:ext>
            </a:extLst>
          </p:cNvPr>
          <p:cNvGrpSpPr/>
          <p:nvPr/>
        </p:nvGrpSpPr>
        <p:grpSpPr>
          <a:xfrm>
            <a:off x="793789" y="4539831"/>
            <a:ext cx="6961823" cy="2434829"/>
            <a:chOff x="793789" y="4651176"/>
            <a:chExt cx="6961823" cy="2434829"/>
          </a:xfrm>
        </p:grpSpPr>
        <p:sp>
          <p:nvSpPr>
            <p:cNvPr id="6" name="Shape 4"/>
            <p:cNvSpPr/>
            <p:nvPr/>
          </p:nvSpPr>
          <p:spPr>
            <a:xfrm>
              <a:off x="793789" y="4651176"/>
              <a:ext cx="6961823" cy="2354818"/>
            </a:xfrm>
            <a:prstGeom prst="roundRect">
              <a:avLst>
                <a:gd name="adj" fmla="val 3439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B2D4E5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 5"/>
            <p:cNvSpPr/>
            <p:nvPr/>
          </p:nvSpPr>
          <p:spPr>
            <a:xfrm>
              <a:off x="1009412" y="5162431"/>
              <a:ext cx="2530435" cy="3162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95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Example Parse</a:t>
              </a:r>
              <a:endParaRPr lang="en-US" sz="19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1009412" y="5671423"/>
              <a:ext cx="6530578" cy="3159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dirty="0">
                  <a:solidFill>
                    <a:srgbClr val="272525"/>
                  </a:solidFill>
                  <a:highlight>
                    <a:srgbClr val="F2F2F2"/>
                  </a:highlight>
                  <a:latin typeface="Times New Roman" panose="02020603050405020304" pitchFamily="18" charset="0"/>
                  <a:ea typeface="Consolas" pitchFamily="34" charset="-122"/>
                  <a:cs typeface="Times New Roman" panose="02020603050405020304" pitchFamily="18" charset="0"/>
                </a:rPr>
                <a:t>"90s sci-fi with Tom Hanks"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1009412" y="6160889"/>
              <a:ext cx="6530578" cy="92511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→ actors=[tom hanks]→ genres=[science fiction]→ year_range=(1990, 1999)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5349730-2BA6-5319-2903-682BC6B4BB5F}"/>
              </a:ext>
            </a:extLst>
          </p:cNvPr>
          <p:cNvGrpSpPr/>
          <p:nvPr/>
        </p:nvGrpSpPr>
        <p:grpSpPr>
          <a:xfrm>
            <a:off x="8233529" y="1825704"/>
            <a:ext cx="5610582" cy="2494003"/>
            <a:chOff x="8233529" y="1825704"/>
            <a:chExt cx="5610582" cy="2494003"/>
          </a:xfrm>
        </p:grpSpPr>
        <p:sp>
          <p:nvSpPr>
            <p:cNvPr id="10" name="Text 8"/>
            <p:cNvSpPr/>
            <p:nvPr/>
          </p:nvSpPr>
          <p:spPr>
            <a:xfrm>
              <a:off x="8233529" y="1825704"/>
              <a:ext cx="3081695" cy="3162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95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Technical Implementation</a:t>
              </a:r>
              <a:endParaRPr lang="en-US" sz="19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8233529" y="2334697"/>
              <a:ext cx="5610582" cy="6167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Decade parsing:</a:t>
              </a: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 Handles '90s, '80s with smart century detection (00-29 → 2000s, 30-99 → 1900s)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8233529" y="3018830"/>
              <a:ext cx="5610582" cy="6167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Range detection:</a:t>
              </a: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 "early/mid/late" subdivisions, explicit ranges, before/after operators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 11"/>
            <p:cNvSpPr/>
            <p:nvPr/>
          </p:nvSpPr>
          <p:spPr>
            <a:xfrm>
              <a:off x="8233529" y="3702963"/>
              <a:ext cx="5610582" cy="61674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Entity matching:</a:t>
              </a: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 Fuzzy string matching for misspellings and variations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FD3A091-A927-4BAD-B7D1-6F78F3949B84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9136"/>
            <a:ext cx="10506194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Embeddings: Capturing Semantic Meaning</a:t>
            </a: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89165"/>
            <a:ext cx="3215283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From Text to Vectors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495193"/>
            <a:ext cx="6272451" cy="1792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Each movie is converted into a 384-D vector using Mini-LM embeddings, clustering similar themes, actors, and styles in semantic space.</a:t>
            </a:r>
          </a:p>
          <a:p>
            <a:pPr marL="0" indent="0" algn="l">
              <a:lnSpc>
                <a:spcPts val="2550"/>
              </a:lnSpc>
              <a:buNone/>
            </a:pPr>
            <a:endParaRPr lang="en-US" sz="1600" dirty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 normalize vectors to unit length for fast cosine similarity using simple inner products-making comparisons lightning-fast.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550"/>
              </a:lnSpc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985736"/>
            <a:ext cx="627245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71780" y="1889165"/>
            <a:ext cx="3673793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Fast Retrieval with FAISS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71780" y="2495192"/>
            <a:ext cx="6272451" cy="1792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FAISS powers vector search using </a:t>
            </a:r>
            <a:r>
              <a:rPr lang="en-US" sz="1600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IndexFlatIP</a:t>
            </a: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for exact nearest-neighbor-fast and accurate for ~10k movies</a:t>
            </a:r>
          </a:p>
          <a:p>
            <a:pPr marL="0" indent="0" algn="l">
              <a:lnSpc>
                <a:spcPts val="2550"/>
              </a:lnSpc>
              <a:buNone/>
            </a:pPr>
            <a:endParaRPr lang="en-US" sz="1600" dirty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persist the index and embeddings to disk, avoiding rebuilds and enabling true offline operation</a:t>
            </a:r>
          </a:p>
        </p:txBody>
      </p:sp>
      <p:sp>
        <p:nvSpPr>
          <p:cNvPr id="9" name="Text 7"/>
          <p:cNvSpPr/>
          <p:nvPr/>
        </p:nvSpPr>
        <p:spPr>
          <a:xfrm>
            <a:off x="793790" y="5481161"/>
            <a:ext cx="4177427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384</a:t>
            </a:r>
            <a:endParaRPr lang="en-US" sz="5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542812" y="6409849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Vector Dimensions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93790" y="6867049"/>
            <a:ext cx="417742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Compact representation balancing expressiveness and speed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226368" y="5481161"/>
            <a:ext cx="4177546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9.7K</a:t>
            </a:r>
            <a:endParaRPr lang="en-US" sz="5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975390" y="6409849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Movies Indexed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226368" y="6867049"/>
            <a:ext cx="4177546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Complete searchable catalog ready for queries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659064" y="5481161"/>
            <a:ext cx="4177427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&lt;2s</a:t>
            </a:r>
            <a:endParaRPr lang="en-US" sz="5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0408087" y="6409849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Query Latency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659064" y="6867049"/>
            <a:ext cx="417742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Sub-second response time for most searches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B3C477-630D-4D5B-B55F-34ECEDDF5CF7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3202"/>
            <a:ext cx="10670143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Hybrid Ranking: Relevance Meets Precision</a:t>
            </a: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604605"/>
            <a:ext cx="6017657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Multi-Factor Scoring for Optimal Results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312670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Raw semantic similarity isn’t enough-we use hybrid scoring to blend semantic relevance with strict filters and quality signals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93790" y="3195638"/>
            <a:ext cx="4211479" cy="1860709"/>
          </a:xfrm>
          <a:prstGeom prst="roundRect">
            <a:avLst>
              <a:gd name="adj" fmla="val 46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05483" y="3407331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Semantic Similarity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05483" y="3864531"/>
            <a:ext cx="378809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Cosine similarity between query and movie embeddings-the core relevance signal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09342" y="3195638"/>
            <a:ext cx="4211598" cy="1860709"/>
          </a:xfrm>
          <a:prstGeom prst="roundRect">
            <a:avLst>
              <a:gd name="adj" fmla="val 46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421035" y="3407331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Strict Filters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421035" y="3864531"/>
            <a:ext cx="378821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Movies must match ALL actors, ANY director, and fall within year range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9625013" y="3195638"/>
            <a:ext cx="4211598" cy="1860709"/>
          </a:xfrm>
          <a:prstGeom prst="roundRect">
            <a:avLst>
              <a:gd name="adj" fmla="val 460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836706" y="3407331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Quality Signals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836706" y="3864531"/>
            <a:ext cx="378821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Normalized rating and popularity scores act as gentle tie-breakers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93790" y="5489972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The Scoring Formula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93790" y="6028849"/>
            <a:ext cx="1101161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Times New Roman" panose="02020603050405020304" pitchFamily="18" charset="0"/>
                <a:ea typeface="Consolas" pitchFamily="34" charset="-122"/>
                <a:cs typeface="Times New Roman" panose="02020603050405020304" pitchFamily="18" charset="0"/>
              </a:rPr>
              <a:t>Final Score = w_semantic × similarity + w_match × filter + w_rating × norm_rating + w_pop × norm_popularity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93789" y="6539270"/>
            <a:ext cx="131693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Weights prioritize semantic relevance while honoring user constraints-filtering happens first to drop impossible matches early.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2310943" y="5469612"/>
            <a:ext cx="153316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F3AD6D-5E6C-4A6A-B1AD-59FFB0088D4C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8190"/>
            <a:ext cx="8011835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Delivering Results: API &amp; Interface</a:t>
            </a:r>
            <a:endParaRPr lang="en-US" sz="3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72734"/>
            <a:ext cx="3036570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RESTful API Design</a:t>
            </a:r>
            <a:endParaRPr lang="en-US"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444948"/>
            <a:ext cx="5610582" cy="932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 simple API makes integration easy-/search takes natural language queries and returns ranked results with full metadata.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BC2377-3D78-F73F-5C13-3CE26F774D56}"/>
              </a:ext>
            </a:extLst>
          </p:cNvPr>
          <p:cNvGrpSpPr/>
          <p:nvPr/>
        </p:nvGrpSpPr>
        <p:grpSpPr>
          <a:xfrm>
            <a:off x="784265" y="3520355"/>
            <a:ext cx="5629632" cy="597456"/>
            <a:chOff x="784265" y="3594497"/>
            <a:chExt cx="5629632" cy="597456"/>
          </a:xfrm>
        </p:grpSpPr>
        <p:sp>
          <p:nvSpPr>
            <p:cNvPr id="5" name="Shape 3"/>
            <p:cNvSpPr/>
            <p:nvPr/>
          </p:nvSpPr>
          <p:spPr>
            <a:xfrm>
              <a:off x="793790" y="3594497"/>
              <a:ext cx="5610582" cy="597456"/>
            </a:xfrm>
            <a:prstGeom prst="roundRect">
              <a:avLst>
                <a:gd name="adj" fmla="val 13554"/>
              </a:avLst>
            </a:prstGeom>
            <a:solidFill>
              <a:srgbClr val="F2F2F2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Shape 4"/>
            <p:cNvSpPr/>
            <p:nvPr/>
          </p:nvSpPr>
          <p:spPr>
            <a:xfrm>
              <a:off x="784265" y="3594497"/>
              <a:ext cx="5629632" cy="597456"/>
            </a:xfrm>
            <a:prstGeom prst="roundRect">
              <a:avLst>
                <a:gd name="adj" fmla="val 4841"/>
              </a:avLst>
            </a:prstGeom>
            <a:solidFill>
              <a:srgbClr val="F2F2F2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 5"/>
            <p:cNvSpPr/>
            <p:nvPr/>
          </p:nvSpPr>
          <p:spPr>
            <a:xfrm>
              <a:off x="977027" y="3739039"/>
              <a:ext cx="5244108" cy="3083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dirty="0">
                  <a:solidFill>
                    <a:srgbClr val="272525"/>
                  </a:solidFill>
                  <a:highlight>
                    <a:srgbClr val="F2F2F2"/>
                  </a:highlight>
                  <a:latin typeface="Times New Roman" panose="02020603050405020304" pitchFamily="18" charset="0"/>
                  <a:ea typeface="Consolas" pitchFamily="34" charset="-122"/>
                  <a:cs typeface="Times New Roman" panose="02020603050405020304" pitchFamily="18" charset="0"/>
                </a:rPr>
                <a:t>GET /search?q=90s+action+with+Keanu+Reeves&amp;top_k=10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 6"/>
          <p:cNvSpPr/>
          <p:nvPr/>
        </p:nvSpPr>
        <p:spPr>
          <a:xfrm>
            <a:off x="793790" y="4408765"/>
            <a:ext cx="5610582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Responses include movie details, relevance scores, and similarity metrics. A health check ensures uptime, and local mode loads indexes instantly.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459B61-6867-9AC1-9D8E-0454781E7768}"/>
              </a:ext>
            </a:extLst>
          </p:cNvPr>
          <p:cNvGrpSpPr/>
          <p:nvPr/>
        </p:nvGrpSpPr>
        <p:grpSpPr>
          <a:xfrm>
            <a:off x="793790" y="5835015"/>
            <a:ext cx="5610582" cy="1568887"/>
            <a:chOff x="793790" y="5835015"/>
            <a:chExt cx="5610582" cy="1568887"/>
          </a:xfrm>
        </p:grpSpPr>
        <p:sp>
          <p:nvSpPr>
            <p:cNvPr id="9" name="Text 7"/>
            <p:cNvSpPr/>
            <p:nvPr/>
          </p:nvSpPr>
          <p:spPr>
            <a:xfrm>
              <a:off x="793790" y="5835015"/>
              <a:ext cx="2530435" cy="3162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95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Petrona Bold" pitchFamily="34" charset="-122"/>
                  <a:cs typeface="Times New Roman" panose="02020603050405020304" pitchFamily="18" charset="0"/>
                </a:rPr>
                <a:t>Response Schema</a:t>
              </a:r>
              <a:endParaRPr lang="en-US" sz="19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793790" y="6344007"/>
              <a:ext cx="5610582" cy="3083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Movie metadata (title, year, genres, cast, director)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793790" y="6719768"/>
              <a:ext cx="5610582" cy="3083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Relevance score and semantic similarity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793790" y="7095530"/>
              <a:ext cx="5610582" cy="3083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Poster URL and additional details</a:t>
              </a:r>
              <a:endParaRPr 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Text 11"/>
          <p:cNvSpPr/>
          <p:nvPr/>
        </p:nvSpPr>
        <p:spPr>
          <a:xfrm>
            <a:off x="6882289" y="1872734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Streamlit Demo UI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6882289" y="2381725"/>
            <a:ext cx="6961823" cy="2027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An intuitive interface showcases the engine's capabilities. Users enter queries, view poster grids, inspect scores, and explore movie details-all in real-time.</a:t>
            </a:r>
          </a:p>
          <a:p>
            <a:pPr marL="0" indent="0" algn="l">
              <a:lnSpc>
                <a:spcPts val="2400"/>
              </a:lnSpc>
              <a:buNone/>
            </a:pPr>
            <a:endParaRPr lang="en-US" sz="1500" dirty="0">
              <a:solidFill>
                <a:srgbClr val="272525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The UI demonstrates how quickly results load and how accurately the system interprets complex queries.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8444FF-69A4-406D-926B-BAA3A42B4114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2108"/>
            <a:ext cx="4491752" cy="48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Traceability &amp; Debugging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214795"/>
            <a:ext cx="3600331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Transparent, Debuggable Pipeline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1726049"/>
            <a:ext cx="130428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Each query logs what the system understood and why results were chosen-ensuring transparency and enabling fast ranking improvements.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307580" y="2363391"/>
            <a:ext cx="15240" cy="4401979"/>
          </a:xfrm>
          <a:prstGeom prst="roundRect">
            <a:avLst>
              <a:gd name="adj" fmla="val 40632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6722388" y="2521625"/>
            <a:ext cx="442198" cy="15240"/>
          </a:xfrm>
          <a:prstGeom prst="roundRect">
            <a:avLst>
              <a:gd name="adj" fmla="val 40632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149346" y="2363391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199114" y="2384167"/>
            <a:ext cx="23217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1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642961" y="2413992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Input Normalization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93790" y="2744152"/>
            <a:ext cx="57842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Logs show the cleaned query text and initial parsing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465814" y="3406140"/>
            <a:ext cx="442198" cy="15240"/>
          </a:xfrm>
          <a:prstGeom prst="roundRect">
            <a:avLst>
              <a:gd name="adj" fmla="val 40632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149346" y="3247906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199114" y="3268682"/>
            <a:ext cx="23217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2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052316" y="3298508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Entity Extraction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052316" y="3628668"/>
            <a:ext cx="57842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PERSON matches with fuzzy scores: "wes cravin" → "wes craven" (score: 0.95)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722388" y="4168497"/>
            <a:ext cx="442198" cy="15240"/>
          </a:xfrm>
          <a:prstGeom prst="roundRect">
            <a:avLst>
              <a:gd name="adj" fmla="val 40632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149346" y="4010263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199114" y="4031040"/>
            <a:ext cx="23217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3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4642961" y="4060865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Date Parsing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93790" y="4391025"/>
            <a:ext cx="57842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Decade resolution: "90s" → (1990, 1999)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465814" y="4930973"/>
            <a:ext cx="442198" cy="15240"/>
          </a:xfrm>
          <a:prstGeom prst="roundRect">
            <a:avLst>
              <a:gd name="adj" fmla="val 40632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7149346" y="4772739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7199114" y="4793516"/>
            <a:ext cx="23217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4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8052316" y="4823341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Candidate Filtering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8052316" y="5153501"/>
            <a:ext cx="57842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Reasons for inclusion/exclusion based on year, actor, and director constraints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6722388" y="5693450"/>
            <a:ext cx="442198" cy="15240"/>
          </a:xfrm>
          <a:prstGeom prst="roundRect">
            <a:avLst>
              <a:gd name="adj" fmla="val 406325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7149346" y="5535216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7199114" y="5555992"/>
            <a:ext cx="232172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5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4642961" y="5585817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Final Ranking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793790" y="5915978"/>
            <a:ext cx="57842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Top results with semantic similarity and composite scores</a:t>
            </a:r>
            <a:endParaRPr lang="en-US" sz="1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3E1267-1816-4B9D-92A6-174CBBF8C966}"/>
              </a:ext>
            </a:extLst>
          </p:cNvPr>
          <p:cNvGrpSpPr/>
          <p:nvPr/>
        </p:nvGrpSpPr>
        <p:grpSpPr>
          <a:xfrm>
            <a:off x="793790" y="6931223"/>
            <a:ext cx="13151222" cy="626269"/>
            <a:chOff x="793790" y="6931223"/>
            <a:chExt cx="13151222" cy="626269"/>
          </a:xfrm>
        </p:grpSpPr>
        <p:sp>
          <p:nvSpPr>
            <p:cNvPr id="31" name="Shape 29"/>
            <p:cNvSpPr/>
            <p:nvPr/>
          </p:nvSpPr>
          <p:spPr>
            <a:xfrm>
              <a:off x="793790" y="6931223"/>
              <a:ext cx="13151222" cy="626269"/>
            </a:xfrm>
            <a:prstGeom prst="roundRect">
              <a:avLst>
                <a:gd name="adj" fmla="val 9888"/>
              </a:avLst>
            </a:prstGeom>
            <a:solidFill>
              <a:srgbClr val="B3E5FF"/>
            </a:solidFill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32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189" y="7153989"/>
              <a:ext cx="184190" cy="147399"/>
            </a:xfrm>
            <a:prstGeom prst="rect">
              <a:avLst/>
            </a:prstGeom>
          </p:spPr>
        </p:pic>
        <p:sp>
          <p:nvSpPr>
            <p:cNvPr id="33" name="Text 30"/>
            <p:cNvSpPr/>
            <p:nvPr/>
          </p:nvSpPr>
          <p:spPr>
            <a:xfrm>
              <a:off x="1186279" y="7115413"/>
              <a:ext cx="12416433" cy="2357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850"/>
                </a:lnSpc>
                <a:buNone/>
              </a:pPr>
              <a:r>
                <a:rPr lang="en-US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Example log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: ‘Candidate excluded: year 1985 outside range (1990–1999)’-shows exactly why a movie was filtered, making debugging easy.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8BE4B05-3929-4712-9CE6-DEBA1EA5D081}"/>
              </a:ext>
            </a:extLst>
          </p:cNvPr>
          <p:cNvSpPr/>
          <p:nvPr/>
        </p:nvSpPr>
        <p:spPr>
          <a:xfrm>
            <a:off x="5486401" y="7708604"/>
            <a:ext cx="9144000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</TotalTime>
  <Words>1314</Words>
  <Application>Microsoft Office PowerPoint</Application>
  <PresentationFormat>Custom</PresentationFormat>
  <Paragraphs>159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Bishal Gopinath Bose</cp:lastModifiedBy>
  <cp:revision>13</cp:revision>
  <dcterms:created xsi:type="dcterms:W3CDTF">2025-11-04T15:40:58Z</dcterms:created>
  <dcterms:modified xsi:type="dcterms:W3CDTF">2025-11-06T07:34:35Z</dcterms:modified>
</cp:coreProperties>
</file>